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57" r:id="rId10"/>
    <p:sldId id="258" r:id="rId11"/>
    <p:sldId id="260" r:id="rId12"/>
    <p:sldId id="262" r:id="rId13"/>
    <p:sldId id="263" r:id="rId14"/>
    <p:sldId id="264" r:id="rId15"/>
    <p:sldId id="265" r:id="rId16"/>
    <p:sldId id="266" r:id="rId17"/>
    <p:sldId id="277" r:id="rId18"/>
    <p:sldId id="267" r:id="rId19"/>
    <p:sldId id="27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183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7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967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218878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7679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134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401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246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89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664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57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14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991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836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928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18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66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3573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app.powerbi.com/reports/ca0c294f-b6e9-4c1c-ac6b-15f0f83e75a2/ReportSection8df1f534e9864c28093b?pbi_source=PowerPoint" TargetMode="Externa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pp.powerbi.com/reports/ca0c294f-b6e9-4c1c-ac6b-15f0f83e75a2/ReportSection38f80f8b5c3c8307b0d6?pbi_source=PowerPoint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app.powerbi.com/reports/ca0c294f-b6e9-4c1c-ac6b-15f0f83e75a2/ReportSectionbcb65c6370e3ea58da30?pbi_source=PowerPoint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pp.powerbi.com/reports/ca0c294f-b6e9-4c1c-ac6b-15f0f83e75a2/ReportSection2aa9e5dc60e748943088?pbi_source=PowerPoint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pp.powerbi.com/reports/ca0c294f-b6e9-4c1c-ac6b-15f0f83e75a2/ReportSectionc129e33d79c76103bc60?pbi_source=PowerPoint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app.powerbi.com/reports/ca0c294f-b6e9-4c1c-ac6b-15f0f83e75a2/ReportSection8c4b5b43e9e11290ae0d?pbi_source=PowerPoint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pp.powerbi.com/reports/ca0c294f-b6e9-4c1c-ac6b-15f0f83e75a2/ReportSection8cb2422f00b753173a9a?pbi_source=PowerPoint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app.powerbi.com/reports/ca0c294f-b6e9-4c1c-ac6b-15f0f83e75a2/ReportSection126089628431a0786979?pbi_source=PowerPoint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10991AD9-A7B3-4C8E-B580-2086260087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481" y="1122363"/>
            <a:ext cx="11108724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Capstone</a:t>
            </a:r>
            <a:br>
              <a:rPr lang="en-US" dirty="0"/>
            </a:br>
            <a:r>
              <a:rPr lang="en-US" dirty="0"/>
              <a:t>Mahindra First Choice Data Analysis</a:t>
            </a:r>
            <a:endParaRPr dirty="0"/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BA4CA760-14F8-4A4E-A210-D8E9A7C96F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Created by -</a:t>
            </a:r>
          </a:p>
          <a:p>
            <a:r>
              <a:rPr lang="en-US" dirty="0"/>
              <a:t>Saurabh Dhawale</a:t>
            </a:r>
          </a:p>
          <a:p>
            <a:r>
              <a:rPr lang="en-US" dirty="0" err="1"/>
              <a:t>Mohd</a:t>
            </a:r>
            <a:r>
              <a:rPr lang="en-US" dirty="0"/>
              <a:t> </a:t>
            </a:r>
            <a:r>
              <a:rPr lang="en-US" dirty="0" err="1"/>
              <a:t>aamir</a:t>
            </a:r>
            <a:endParaRPr lang="en-US"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94FADE65-7438-4E98-B094-CB8188796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072" y="392142"/>
            <a:ext cx="10515600" cy="627055"/>
          </a:xfrm>
        </p:spPr>
        <p:txBody>
          <a:bodyPr>
            <a:noAutofit/>
          </a:bodyPr>
          <a:lstStyle/>
          <a:p>
            <a:pPr lvl="0" algn="ctr"/>
            <a:r>
              <a:rPr lang="en-US" sz="2800" dirty="0"/>
              <a:t>What is the difference in each service/</a:t>
            </a:r>
            <a:r>
              <a:rPr lang="en-US" sz="2800" dirty="0" err="1"/>
              <a:t>labour</a:t>
            </a:r>
            <a:r>
              <a:rPr lang="en-US" sz="2800" dirty="0"/>
              <a:t> costing?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B388FF-D3D2-4725-809F-1FEE42B3633C}"/>
              </a:ext>
            </a:extLst>
          </p:cNvPr>
          <p:cNvSpPr/>
          <p:nvPr/>
        </p:nvSpPr>
        <p:spPr>
          <a:xfrm>
            <a:off x="1482314" y="1559346"/>
            <a:ext cx="8189844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It depends on following factors:</a:t>
            </a:r>
          </a:p>
          <a:p>
            <a:pPr marL="342900" indent="-342900">
              <a:buAutoNum type="arabicParenR"/>
            </a:pPr>
            <a:r>
              <a:rPr lang="en-US" sz="2400" dirty="0"/>
              <a:t>Car Model (Make) : type of vehicle, size of vehicle &amp; petrol type</a:t>
            </a:r>
          </a:p>
          <a:p>
            <a:pPr marL="342900" indent="-342900">
              <a:buFontTx/>
              <a:buAutoNum type="arabicParenR"/>
            </a:pPr>
            <a:r>
              <a:rPr lang="en-US" sz="2400" dirty="0"/>
              <a:t>Locality : The basic labor charge varies based on the location as the land cost varies. </a:t>
            </a:r>
          </a:p>
          <a:p>
            <a:r>
              <a:rPr lang="en-US" sz="2400" dirty="0"/>
              <a:t>3) Service type</a:t>
            </a:r>
            <a:r>
              <a:rPr lang="en-US" sz="2400" b="1" dirty="0"/>
              <a:t>:</a:t>
            </a:r>
            <a:r>
              <a:rPr lang="en-US" sz="2400" dirty="0"/>
              <a:t>  cleaning, general checkup, Car washing,</a:t>
            </a:r>
          </a:p>
          <a:p>
            <a:r>
              <a:rPr lang="en-US" sz="2400" dirty="0"/>
              <a:t>     Engine Scanning through software, Alignment, </a:t>
            </a:r>
            <a:r>
              <a:rPr lang="en-US" sz="2400" dirty="0" err="1"/>
              <a:t>Tyre</a:t>
            </a:r>
            <a:r>
              <a:rPr lang="en-US" sz="2400" dirty="0"/>
              <a:t> rotation  all covered.</a:t>
            </a:r>
          </a:p>
          <a:p>
            <a:r>
              <a:rPr lang="en-US" sz="2400" dirty="0"/>
              <a:t> </a:t>
            </a:r>
          </a:p>
          <a:p>
            <a:pPr marL="342900" indent="-342900">
              <a:buAutoNum type="arabicParenR"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06002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heet 2">
            <a:extLst>
              <a:ext uri="{FF2B5EF4-FFF2-40B4-BE49-F238E27FC236}">
                <a16:creationId xmlns:a16="http://schemas.microsoft.com/office/drawing/2014/main" id="{056F097E-8E18-4A32-A2D9-01D6C2210A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74" r="16560" b="4770"/>
          <a:stretch/>
        </p:blipFill>
        <p:spPr>
          <a:xfrm>
            <a:off x="454836" y="1286150"/>
            <a:ext cx="8022567" cy="513666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3E12BF-3907-4CAC-BF6D-8D83594311C8}"/>
              </a:ext>
            </a:extLst>
          </p:cNvPr>
          <p:cNvSpPr/>
          <p:nvPr/>
        </p:nvSpPr>
        <p:spPr>
          <a:xfrm>
            <a:off x="8547653" y="2095284"/>
            <a:ext cx="3644347" cy="297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sz="1700" dirty="0"/>
              <a:t>Make</a:t>
            </a:r>
          </a:p>
          <a:p>
            <a:r>
              <a:rPr lang="sv-SE" sz="1700" dirty="0"/>
              <a:t>PORCHE                  </a:t>
            </a:r>
          </a:p>
          <a:p>
            <a:r>
              <a:rPr lang="sv-SE" sz="1700" dirty="0"/>
              <a:t>1983.685</a:t>
            </a:r>
          </a:p>
          <a:p>
            <a:r>
              <a:rPr lang="sv-SE" sz="1700" dirty="0"/>
              <a:t>PREMIER AUTOMOBILES      879.070</a:t>
            </a:r>
          </a:p>
          <a:p>
            <a:r>
              <a:rPr lang="sv-SE" sz="1700" dirty="0"/>
              <a:t>LAND ROVER               </a:t>
            </a:r>
          </a:p>
          <a:p>
            <a:r>
              <a:rPr lang="sv-SE" sz="1700" dirty="0"/>
              <a:t>761.700</a:t>
            </a:r>
          </a:p>
          <a:p>
            <a:r>
              <a:rPr lang="sv-SE" sz="1700" dirty="0"/>
              <a:t>MAHINDRA &amp;  MAHINDRA     694.885</a:t>
            </a:r>
          </a:p>
          <a:p>
            <a:r>
              <a:rPr lang="sv-SE" sz="1700" dirty="0"/>
              <a:t>SONALIKA               </a:t>
            </a:r>
          </a:p>
          <a:p>
            <a:r>
              <a:rPr lang="sv-SE" sz="1700" dirty="0"/>
              <a:t>674.740</a:t>
            </a:r>
            <a:endParaRPr lang="en-US" sz="17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F01BB7-2D10-4F86-9203-7FBAB59B4C12}"/>
              </a:ext>
            </a:extLst>
          </p:cNvPr>
          <p:cNvSpPr/>
          <p:nvPr/>
        </p:nvSpPr>
        <p:spPr>
          <a:xfrm>
            <a:off x="2822713" y="266479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sv-SE" sz="2400" dirty="0"/>
              <a:t>Labour Costing for the factor Make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0220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heet 2">
            <a:extLst>
              <a:ext uri="{FF2B5EF4-FFF2-40B4-BE49-F238E27FC236}">
                <a16:creationId xmlns:a16="http://schemas.microsoft.com/office/drawing/2014/main" id="{EA5C5B3A-1283-4857-9413-8F0ABF49C3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37" b="16083"/>
          <a:stretch/>
        </p:blipFill>
        <p:spPr>
          <a:xfrm>
            <a:off x="1020932" y="1156921"/>
            <a:ext cx="10319973" cy="243413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83CC6F1-B77C-4543-A476-33C41DF0494B}"/>
              </a:ext>
            </a:extLst>
          </p:cNvPr>
          <p:cNvSpPr/>
          <p:nvPr/>
        </p:nvSpPr>
        <p:spPr>
          <a:xfrm>
            <a:off x="1178955" y="3687901"/>
            <a:ext cx="6096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Order Type</a:t>
            </a:r>
          </a:p>
          <a:p>
            <a:r>
              <a:rPr lang="en-US" sz="2000" dirty="0"/>
              <a:t>Accidental                 1300.070</a:t>
            </a:r>
          </a:p>
          <a:p>
            <a:r>
              <a:rPr lang="en-US" sz="2000" dirty="0"/>
              <a:t>Mechanical                 445.035</a:t>
            </a:r>
          </a:p>
          <a:p>
            <a:r>
              <a:rPr lang="en-US" sz="2000" dirty="0"/>
              <a:t>Paid Service                 989.990</a:t>
            </a:r>
          </a:p>
          <a:p>
            <a:r>
              <a:rPr lang="en-US" sz="2000" dirty="0"/>
              <a:t>Repeat Order                0.000</a:t>
            </a:r>
          </a:p>
          <a:p>
            <a:r>
              <a:rPr lang="en-US" sz="2000" dirty="0"/>
              <a:t>Running Repairs           304.400</a:t>
            </a:r>
          </a:p>
          <a:p>
            <a:r>
              <a:rPr lang="en-US" sz="2000" dirty="0"/>
              <a:t>SMC Redemption          0.000</a:t>
            </a:r>
          </a:p>
          <a:p>
            <a:r>
              <a:rPr lang="en-US" sz="2000" dirty="0"/>
              <a:t>SMC Value Package  1062.060</a:t>
            </a:r>
          </a:p>
          <a:p>
            <a:r>
              <a:rPr lang="en-US" sz="2000" dirty="0"/>
              <a:t>WBW Order                   972.060</a:t>
            </a:r>
          </a:p>
          <a:p>
            <a:r>
              <a:rPr lang="en-US" sz="2000" dirty="0"/>
              <a:t>Workshop Damage       0.000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4E0FFD-C7C9-4C82-B396-3C32880DEA0E}"/>
              </a:ext>
            </a:extLst>
          </p:cNvPr>
          <p:cNvSpPr/>
          <p:nvPr/>
        </p:nvSpPr>
        <p:spPr>
          <a:xfrm>
            <a:off x="2931542" y="337929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sv-SE" sz="2400" dirty="0"/>
              <a:t>Labour costing for the factor service type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40058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FE87FD3-FD1F-4960-9F12-7FBCBE6F6A9C}"/>
              </a:ext>
            </a:extLst>
          </p:cNvPr>
          <p:cNvSpPr/>
          <p:nvPr/>
        </p:nvSpPr>
        <p:spPr>
          <a:xfrm>
            <a:off x="2325734" y="412303"/>
            <a:ext cx="74449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v-SE" sz="2400" dirty="0"/>
              <a:t>Labour costing for the factor Locality (areas in Mumbai) 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23F06A-F76E-4A2E-94C6-7A824454E6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53" b="6086"/>
          <a:stretch/>
        </p:blipFill>
        <p:spPr>
          <a:xfrm>
            <a:off x="1719928" y="1420427"/>
            <a:ext cx="8656523" cy="519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70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7073F67C-61F6-4905-BFB9-6C11A7ABF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152" y="427008"/>
            <a:ext cx="6145696" cy="627055"/>
          </a:xfrm>
        </p:spPr>
        <p:txBody>
          <a:bodyPr>
            <a:noAutofit/>
          </a:bodyPr>
          <a:lstStyle/>
          <a:p>
            <a:pPr lvl="0" algn="ctr"/>
            <a:r>
              <a:rPr lang="en-US" sz="3200" dirty="0"/>
              <a:t>Is the service seasonal or regular?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5DDDF97-9015-4404-B2EA-797222B53B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04" t="22995" r="35607" b="35652"/>
          <a:stretch/>
        </p:blipFill>
        <p:spPr bwMode="auto">
          <a:xfrm>
            <a:off x="2753153" y="1808338"/>
            <a:ext cx="2690191" cy="4662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7A1A93-26E1-455D-926F-0A48BF1B8A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81" t="22994" r="5707" b="36978"/>
          <a:stretch/>
        </p:blipFill>
        <p:spPr bwMode="auto">
          <a:xfrm>
            <a:off x="6235157" y="1795086"/>
            <a:ext cx="2753131" cy="4512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978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61551A-29A5-4138-B571-7B50F1590EDE}"/>
              </a:ext>
            </a:extLst>
          </p:cNvPr>
          <p:cNvSpPr txBox="1"/>
          <p:nvPr/>
        </p:nvSpPr>
        <p:spPr>
          <a:xfrm>
            <a:off x="4065973" y="490332"/>
            <a:ext cx="2666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Seasonal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8A53ED-35C0-4230-9919-3D591CA0D3A4}"/>
              </a:ext>
            </a:extLst>
          </p:cNvPr>
          <p:cNvSpPr/>
          <p:nvPr/>
        </p:nvSpPr>
        <p:spPr>
          <a:xfrm>
            <a:off x="815020" y="1075107"/>
            <a:ext cx="4432841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400" dirty="0">
                <a:solidFill>
                  <a:srgbClr val="000000"/>
                </a:solidFill>
              </a:rPr>
              <a:t>1. Winter : 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oil leaks, 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shock absorber leakage,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exhaust system mountings leakage, 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Brake and fuel lines for leakage etc. 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oil level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coolant level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radiator fan operation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steering fluid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clutch and accelerator free play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fuses and relays </a:t>
            </a:r>
            <a:endParaRPr lang="en-US" sz="2000" dirty="0">
              <a:solidFill>
                <a:srgbClr val="000000"/>
              </a:solidFill>
            </a:endParaRPr>
          </a:p>
          <a:p>
            <a:pPr fontAlgn="base"/>
            <a:endParaRPr lang="en-US" sz="20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B05CA1-9E9D-4FE3-8C5D-CCAC91CB4BA9}"/>
              </a:ext>
            </a:extLst>
          </p:cNvPr>
          <p:cNvSpPr/>
          <p:nvPr/>
        </p:nvSpPr>
        <p:spPr>
          <a:xfrm>
            <a:off x="7328454" y="1075107"/>
            <a:ext cx="3525078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400" dirty="0">
                <a:solidFill>
                  <a:srgbClr val="000000"/>
                </a:solidFill>
              </a:rPr>
              <a:t>2. Monsoon :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Brake fluid lines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Tire conditions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Wiper arms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Power window operations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Central locking operation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29A9A5-0CC3-44CC-9440-761AAF2082C8}"/>
              </a:ext>
            </a:extLst>
          </p:cNvPr>
          <p:cNvSpPr/>
          <p:nvPr/>
        </p:nvSpPr>
        <p:spPr>
          <a:xfrm>
            <a:off x="7328454" y="3705666"/>
            <a:ext cx="3525078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400" dirty="0"/>
              <a:t>3. Summer :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Coolant System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Engine Belts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Air-Conditioning System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Air Filters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/>
              <a:t>Dashboard Sunshade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024587-6104-4C99-82D5-6356EAEC5DF2}"/>
              </a:ext>
            </a:extLst>
          </p:cNvPr>
          <p:cNvSpPr/>
          <p:nvPr/>
        </p:nvSpPr>
        <p:spPr>
          <a:xfrm>
            <a:off x="4134680" y="6297619"/>
            <a:ext cx="31937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Yes ! Services are Mandatory</a:t>
            </a:r>
          </a:p>
        </p:txBody>
      </p:sp>
    </p:spTree>
    <p:extLst>
      <p:ext uri="{BB962C8B-B14F-4D97-AF65-F5344CB8AC3E}">
        <p14:creationId xmlns:p14="http://schemas.microsoft.com/office/powerpoint/2010/main" val="2100258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0BF69-D1FD-4DD9-95B7-2C391C7F1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395" y="391630"/>
            <a:ext cx="9273209" cy="893832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200" dirty="0"/>
              <a:t>Which service is popular regarding a certain make/car?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0455CE-9A4E-4FEA-A608-62340B0C5A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61" b="5362"/>
          <a:stretch/>
        </p:blipFill>
        <p:spPr>
          <a:xfrm>
            <a:off x="134176" y="1643271"/>
            <a:ext cx="7695929" cy="49430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093AA9-19CF-4716-805B-FA89C7443C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22" t="54334" r="66848" b="30981"/>
          <a:stretch/>
        </p:blipFill>
        <p:spPr>
          <a:xfrm>
            <a:off x="8187719" y="2547891"/>
            <a:ext cx="3602277" cy="193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5778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127464"/>
            <a:ext cx="12020550" cy="573053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42D42-52EA-4CDE-8E8F-08717F9C2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058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To tackle various seasonal cases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A963DB-02DC-4AD5-AB22-58CDDDB17FA2}"/>
              </a:ext>
            </a:extLst>
          </p:cNvPr>
          <p:cNvSpPr/>
          <p:nvPr/>
        </p:nvSpPr>
        <p:spPr>
          <a:xfrm>
            <a:off x="851452" y="1591944"/>
            <a:ext cx="443284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For all the seasonal cases we will offer discounts on mechanical, paid services &amp; WBW order.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000000"/>
              </a:solidFill>
              <a:effectLst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According to visit of customers, we will offer them discount coupons on upcoming seasonal cases.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Our focus will be Long weekend holidays.  </a:t>
            </a:r>
            <a:endParaRPr lang="en-US" sz="20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2A781D-A34D-41ED-9015-C367313DB3C5}"/>
              </a:ext>
            </a:extLst>
          </p:cNvPr>
          <p:cNvSpPr/>
          <p:nvPr/>
        </p:nvSpPr>
        <p:spPr>
          <a:xfrm>
            <a:off x="6927579" y="1731091"/>
            <a:ext cx="443284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Based on Km Readings we will target the customers.</a:t>
            </a:r>
          </a:p>
          <a:p>
            <a:pPr fontAlgn="base"/>
            <a:endParaRPr lang="en-US" sz="2400" dirty="0">
              <a:solidFill>
                <a:srgbClr val="000000"/>
              </a:solidFill>
            </a:endParaRPr>
          </a:p>
          <a:p>
            <a:pPr fontAlgn="base"/>
            <a:r>
              <a:rPr lang="en-US" sz="2400" dirty="0">
                <a:solidFill>
                  <a:srgbClr val="000000"/>
                </a:solidFill>
              </a:rPr>
              <a:t> </a:t>
            </a:r>
            <a:endParaRPr lang="en-US" sz="2000" b="0" i="0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94437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95E28-438C-4E2D-8DAA-938A03646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Enhancements: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ABCE5-3CBD-4B48-BFE5-CEC3F9179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Dig deep in Map check what makes top 3 brands in different states ex: Types of services used, Distribution of Make</a:t>
            </a:r>
          </a:p>
          <a:p>
            <a:r>
              <a:rPr lang="en-US" dirty="0"/>
              <a:t>Make better line charts for revenue (drill option)</a:t>
            </a:r>
          </a:p>
          <a:p>
            <a:r>
              <a:rPr lang="en-US" dirty="0"/>
              <a:t>Max parts used for </a:t>
            </a:r>
            <a:r>
              <a:rPr lang="en-US" dirty="0" err="1"/>
              <a:t>service,in</a:t>
            </a:r>
            <a:r>
              <a:rPr lang="en-US" dirty="0"/>
              <a:t> paint mandatory or we can come with can come up with some different product</a:t>
            </a:r>
          </a:p>
          <a:p>
            <a:r>
              <a:rPr lang="en-US" dirty="0"/>
              <a:t>Cost margin analysis for </a:t>
            </a:r>
            <a:r>
              <a:rPr lang="en-US" dirty="0" err="1"/>
              <a:t>labour</a:t>
            </a:r>
            <a:r>
              <a:rPr lang="en-US" dirty="0"/>
              <a:t> charges to come up with some schemes.</a:t>
            </a:r>
          </a:p>
          <a:p>
            <a:r>
              <a:rPr lang="en-US" dirty="0"/>
              <a:t>Overall Dig Deep and </a:t>
            </a:r>
            <a:r>
              <a:rPr lang="en-US"/>
              <a:t>drill dow</a:t>
            </a:r>
            <a:r>
              <a:rPr lang="en-US" dirty="0"/>
              <a:t>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238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>
            <a:hlinkClick r:id="rId2"/>
            <a:extLst>
              <a:ext uri="{FF2B5EF4-FFF2-40B4-BE49-F238E27FC236}">
                <a16:creationId xmlns:a16="http://schemas.microsoft.com/office/drawing/2014/main" id="{387FA529-73C2-459D-9776-8921EC151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06010"/>
            <a:ext cx="10436626" cy="59543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09889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>
            <a:hlinkClick r:id="rId2"/>
            <a:extLst>
              <a:ext uri="{FF2B5EF4-FFF2-40B4-BE49-F238E27FC236}">
                <a16:creationId xmlns:a16="http://schemas.microsoft.com/office/drawing/2014/main" id="{103645FD-F07C-4CCC-AC2F-CE67EF505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091952"/>
            <a:ext cx="10106599" cy="57660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54562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>
            <a:hlinkClick r:id="rId2"/>
            <a:extLst>
              <a:ext uri="{FF2B5EF4-FFF2-40B4-BE49-F238E27FC236}">
                <a16:creationId xmlns:a16="http://schemas.microsoft.com/office/drawing/2014/main" id="{98554481-489B-46D5-AC3F-471993BE2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965394"/>
            <a:ext cx="10328429" cy="58926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35817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>
            <a:hlinkClick r:id="rId2"/>
            <a:extLst>
              <a:ext uri="{FF2B5EF4-FFF2-40B4-BE49-F238E27FC236}">
                <a16:creationId xmlns:a16="http://schemas.microsoft.com/office/drawing/2014/main" id="{04CDDAA4-9CDA-4A1D-848D-9382C4634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950198"/>
            <a:ext cx="10355062" cy="59078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01487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>
            <a:hlinkClick r:id="rId2"/>
            <a:extLst>
              <a:ext uri="{FF2B5EF4-FFF2-40B4-BE49-F238E27FC236}">
                <a16:creationId xmlns:a16="http://schemas.microsoft.com/office/drawing/2014/main" id="{3E82209A-CBC7-4D71-9285-43D617D71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970458"/>
            <a:ext cx="10319551" cy="588754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24677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>
            <a:hlinkClick r:id="rId2"/>
            <a:extLst>
              <a:ext uri="{FF2B5EF4-FFF2-40B4-BE49-F238E27FC236}">
                <a16:creationId xmlns:a16="http://schemas.microsoft.com/office/drawing/2014/main" id="{34B3C037-EA54-40B3-9140-821D0C376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950198"/>
            <a:ext cx="10355062" cy="59078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86123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>
            <a:hlinkClick r:id="rId2"/>
            <a:extLst>
              <a:ext uri="{FF2B5EF4-FFF2-40B4-BE49-F238E27FC236}">
                <a16:creationId xmlns:a16="http://schemas.microsoft.com/office/drawing/2014/main" id="{DD1CC32A-A5E0-4751-965F-720451965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6854"/>
            <a:ext cx="10413507" cy="594114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9030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BAB2C7-1A72-4F9E-82ED-CE69A7103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4487"/>
            <a:ext cx="10515600" cy="627055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What are the different types of services provided?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CD076BE8-E51E-4839-A105-FA652B54DCEE}"/>
              </a:ext>
            </a:extLst>
          </p:cNvPr>
          <p:cNvSpPr txBox="1">
            <a:spLocks/>
          </p:cNvSpPr>
          <p:nvPr/>
        </p:nvSpPr>
        <p:spPr>
          <a:xfrm>
            <a:off x="212675" y="4012442"/>
            <a:ext cx="7498309" cy="26749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Maximum Services used by customers are </a:t>
            </a:r>
          </a:p>
          <a:p>
            <a:pPr algn="ctr"/>
            <a:r>
              <a:rPr lang="en-US" sz="3200" b="1" dirty="0"/>
              <a:t>Accidental, Paid Service &amp; Running repairs.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51085E-6189-4296-A997-774EB2901B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67" b="7096"/>
          <a:stretch/>
        </p:blipFill>
        <p:spPr>
          <a:xfrm>
            <a:off x="643" y="1062151"/>
            <a:ext cx="10082657" cy="26749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4A09D5-4E1F-4329-8899-BA7F19474B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8" t="64532" r="75543" b="11402"/>
          <a:stretch/>
        </p:blipFill>
        <p:spPr>
          <a:xfrm>
            <a:off x="7898296" y="3819121"/>
            <a:ext cx="4132269" cy="2868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453</TotalTime>
  <Words>412</Words>
  <Application>Microsoft Office PowerPoint</Application>
  <PresentationFormat>Widescreen</PresentationFormat>
  <Paragraphs>78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Century Gothic</vt:lpstr>
      <vt:lpstr>Wingdings 3</vt:lpstr>
      <vt:lpstr>Ion</vt:lpstr>
      <vt:lpstr>Capstone Mahindra First Choice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the different types of services provided? </vt:lpstr>
      <vt:lpstr>What is the difference in each service/labour costing?</vt:lpstr>
      <vt:lpstr>PowerPoint Presentation</vt:lpstr>
      <vt:lpstr>PowerPoint Presentation</vt:lpstr>
      <vt:lpstr>PowerPoint Presentation</vt:lpstr>
      <vt:lpstr>Is the service seasonal or regular?</vt:lpstr>
      <vt:lpstr>PowerPoint Presentation</vt:lpstr>
      <vt:lpstr>Which service is popular regarding a certain make/car?</vt:lpstr>
      <vt:lpstr>PowerPoint Presentation</vt:lpstr>
      <vt:lpstr>To tackle various seasonal cases </vt:lpstr>
      <vt:lpstr>Enhancements: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Statement 2</dc:title>
  <dc:creator/>
  <cp:lastModifiedBy>Saurabh Dhawale</cp:lastModifiedBy>
  <cp:revision>68</cp:revision>
  <dcterms:created xsi:type="dcterms:W3CDTF">2019-11-19T10:19:02Z</dcterms:created>
  <dcterms:modified xsi:type="dcterms:W3CDTF">2020-10-09T10:02:14Z</dcterms:modified>
</cp:coreProperties>
</file>

<file path=docProps/thumbnail.jpeg>
</file>